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57" r:id="rId4"/>
    <p:sldId id="279" r:id="rId5"/>
    <p:sldId id="280" r:id="rId6"/>
    <p:sldId id="301" r:id="rId7"/>
    <p:sldId id="281" r:id="rId8"/>
    <p:sldId id="296" r:id="rId9"/>
    <p:sldId id="282" r:id="rId10"/>
    <p:sldId id="300" r:id="rId11"/>
    <p:sldId id="291" r:id="rId12"/>
    <p:sldId id="283" r:id="rId13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8116"/>
    <a:srgbClr val="A9D18E"/>
    <a:srgbClr val="203864"/>
    <a:srgbClr val="F1CE68"/>
    <a:srgbClr val="000000"/>
    <a:srgbClr val="FFFFFF"/>
    <a:srgbClr val="92B786"/>
    <a:srgbClr val="00827B"/>
    <a:srgbClr val="B26834"/>
    <a:srgbClr val="65D1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79"/>
    <p:restoredTop sz="94249" autoAdjust="0"/>
  </p:normalViewPr>
  <p:slideViewPr>
    <p:cSldViewPr snapToGrid="0" snapToObjects="1">
      <p:cViewPr>
        <p:scale>
          <a:sx n="97" d="100"/>
          <a:sy n="97" d="100"/>
        </p:scale>
        <p:origin x="1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15977-DB47-D341-A90B-6C8CEAFDE018}" type="datetimeFigureOut">
              <a:rPr lang="es-ES" smtClean="0"/>
              <a:t>10/5/23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0E5C9-8485-EC42-AE30-3F78066E7D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882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0E5C9-8485-EC42-AE30-3F78066E7D5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54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0E5C9-8485-EC42-AE30-3F78066E7D5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67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8632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284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114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3241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3077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4133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37639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60149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62127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6799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1556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710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9232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0126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4545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293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18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2862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049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281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651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4369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991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696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12F0022-CFCF-919F-1C82-80AE57872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" b="7816"/>
          <a:stretch/>
        </p:blipFill>
        <p:spPr bwMode="auto">
          <a:xfrm>
            <a:off x="0" y="626"/>
            <a:ext cx="12193200" cy="685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D42AEBA-8670-AA29-E4FB-621AA673DF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67076E28-AA15-7771-5369-F2AFCE0D0B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916"/>
          <a:stretch/>
        </p:blipFill>
        <p:spPr>
          <a:xfrm>
            <a:off x="5282570" y="3766510"/>
            <a:ext cx="1626856" cy="328766"/>
          </a:xfrm>
          <a:prstGeom prst="rect">
            <a:avLst/>
          </a:prstGeom>
        </p:spPr>
      </p:pic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3B53B01-066C-6C95-8E4C-EB9D87043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194" y="5374015"/>
            <a:ext cx="1589232" cy="1017643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media">
            <a:extLst>
              <a:ext uri="{FF2B5EF4-FFF2-40B4-BE49-F238E27FC236}">
                <a16:creationId xmlns:a16="http://schemas.microsoft.com/office/drawing/2014/main" id="{5B980410-D199-43AA-7295-168E3CA46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5560" y="2342190"/>
            <a:ext cx="57785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08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9" name="Picture 11">
            <a:extLst>
              <a:ext uri="{FF2B5EF4-FFF2-40B4-BE49-F238E27FC236}">
                <a16:creationId xmlns:a16="http://schemas.microsoft.com/office/drawing/2014/main" id="{B9FF54AC-E3C3-C957-1A17-05DD7B23E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160" y="1428660"/>
            <a:ext cx="973818" cy="173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>
            <a:extLst>
              <a:ext uri="{FF2B5EF4-FFF2-40B4-BE49-F238E27FC236}">
                <a16:creationId xmlns:a16="http://schemas.microsoft.com/office/drawing/2014/main" id="{9FA14FC8-A3C5-7392-290E-9ED4916AA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656" y="1428660"/>
            <a:ext cx="973818" cy="173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>
            <a:extLst>
              <a:ext uri="{FF2B5EF4-FFF2-40B4-BE49-F238E27FC236}">
                <a16:creationId xmlns:a16="http://schemas.microsoft.com/office/drawing/2014/main" id="{3864E25B-63A6-BE39-084E-9C3AEB6FC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656" y="3523873"/>
            <a:ext cx="973818" cy="173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>
            <a:extLst>
              <a:ext uri="{FF2B5EF4-FFF2-40B4-BE49-F238E27FC236}">
                <a16:creationId xmlns:a16="http://schemas.microsoft.com/office/drawing/2014/main" id="{6A817CBD-8636-220E-BE95-644C587C7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160" y="3523873"/>
            <a:ext cx="973818" cy="173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A8CBA5B-B95E-671F-0EAD-DEF8AE3FA069}"/>
              </a:ext>
            </a:extLst>
          </p:cNvPr>
          <p:cNvSpPr txBox="1"/>
          <p:nvPr/>
        </p:nvSpPr>
        <p:spPr>
          <a:xfrm>
            <a:off x="4958347" y="1428660"/>
            <a:ext cx="21752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effectLst/>
              </a:rPr>
              <a:t>Subcommittee</a:t>
            </a:r>
            <a:r>
              <a:rPr lang="es-ES" sz="1100" b="0" i="0" u="none" strike="noStrike" dirty="0">
                <a:effectLst/>
              </a:rPr>
              <a:t> Studio 1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Surface (140m2)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s-ES" sz="1100" dirty="0"/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effectLst/>
              </a:rPr>
              <a:t>Capacity</a:t>
            </a:r>
            <a:r>
              <a:rPr lang="es-ES" sz="1100" b="0" i="0" u="none" strike="noStrike" dirty="0">
                <a:effectLst/>
              </a:rPr>
              <a:t>: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140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in </a:t>
            </a:r>
            <a:r>
              <a:rPr lang="es-ES" sz="1100" b="0" i="0" u="none" strike="noStrike" dirty="0" err="1">
                <a:effectLst/>
              </a:rPr>
              <a:t>theatrical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edition</a:t>
            </a:r>
            <a:endParaRPr lang="es-ES" sz="1100" dirty="0"/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100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in </a:t>
            </a:r>
            <a:r>
              <a:rPr lang="es-ES" sz="1100" b="0" i="0" u="none" strike="noStrike" dirty="0" err="1">
                <a:effectLst/>
              </a:rPr>
              <a:t>class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assembly</a:t>
            </a:r>
            <a:endParaRPr lang="es-ES" sz="1100" dirty="0"/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45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in </a:t>
            </a:r>
            <a:r>
              <a:rPr lang="es-ES" sz="1100" b="0" i="0" u="none" strike="noStrike" dirty="0" err="1">
                <a:effectLst/>
              </a:rPr>
              <a:t>assembly</a:t>
            </a:r>
            <a:r>
              <a:rPr lang="es-ES" sz="1100" b="0" i="0" u="none" strike="noStrike" dirty="0">
                <a:effectLst/>
              </a:rPr>
              <a:t> U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130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in </a:t>
            </a:r>
            <a:r>
              <a:rPr lang="es-ES" sz="1100" b="0" i="0" u="none" strike="noStrike" dirty="0" err="1">
                <a:effectLst/>
              </a:rPr>
              <a:t>cocktails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assembly</a:t>
            </a:r>
            <a:r>
              <a:rPr lang="es-ES" sz="1100" b="0" i="0" u="none" strike="noStrike" dirty="0">
                <a:effectLst/>
              </a:rPr>
              <a:t>.</a:t>
            </a:r>
            <a:endParaRPr lang="es-ES" sz="11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820BB7-40F9-4FC4-37AB-D8B1060D94F8}"/>
              </a:ext>
            </a:extLst>
          </p:cNvPr>
          <p:cNvSpPr txBox="1"/>
          <p:nvPr/>
        </p:nvSpPr>
        <p:spPr>
          <a:xfrm>
            <a:off x="8562158" y="1428660"/>
            <a:ext cx="21752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Studio de </a:t>
            </a:r>
            <a:r>
              <a:rPr lang="es-ES" sz="1100" b="0" i="0" u="none" strike="noStrike" dirty="0" err="1">
                <a:effectLst/>
              </a:rPr>
              <a:t>sous</a:t>
            </a:r>
            <a:r>
              <a:rPr lang="es-ES" sz="1100" b="0" i="0" u="none" strike="noStrike" dirty="0">
                <a:effectLst/>
              </a:rPr>
              <a:t> - </a:t>
            </a:r>
            <a:r>
              <a:rPr lang="es-ES" sz="1100" b="0" i="0" u="none" strike="noStrike" dirty="0" err="1">
                <a:effectLst/>
              </a:rPr>
              <a:t>commission</a:t>
            </a:r>
            <a:r>
              <a:rPr lang="es-ES" sz="1100" b="0" i="0" u="none" strike="noStrike" dirty="0">
                <a:effectLst/>
              </a:rPr>
              <a:t> 4 Surface </a:t>
            </a:r>
            <a:r>
              <a:rPr lang="es-ES" sz="1100" b="0" i="0" u="none" strike="noStrike" dirty="0" err="1">
                <a:effectLst/>
              </a:rPr>
              <a:t>area</a:t>
            </a:r>
            <a:r>
              <a:rPr lang="es-ES" sz="1100" b="0" i="0" u="none" strike="noStrike" dirty="0">
                <a:effectLst/>
              </a:rPr>
              <a:t> (42M2)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s-ES" sz="1100" dirty="0"/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effectLst/>
              </a:rPr>
              <a:t>Capacity</a:t>
            </a:r>
            <a:r>
              <a:rPr lang="es-ES" sz="1100" b="0" i="0" u="none" strike="noStrike" dirty="0">
                <a:effectLst/>
              </a:rPr>
              <a:t>: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40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in </a:t>
            </a:r>
            <a:r>
              <a:rPr lang="es-ES" sz="1100" b="0" i="0" u="none" strike="noStrike" dirty="0" err="1">
                <a:effectLst/>
              </a:rPr>
              <a:t>theatrical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edition</a:t>
            </a:r>
            <a:endParaRPr lang="es-ES" sz="1100" dirty="0"/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32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in </a:t>
            </a:r>
            <a:r>
              <a:rPr lang="es-ES" sz="1100" b="0" i="0" u="none" strike="noStrike" dirty="0" err="1">
                <a:effectLst/>
              </a:rPr>
              <a:t>class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assembly</a:t>
            </a:r>
            <a:endParaRPr lang="es-ES" sz="1100" dirty="0"/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20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in U-</a:t>
            </a:r>
            <a:r>
              <a:rPr lang="es-ES" sz="1100" b="0" i="0" u="none" strike="noStrike" dirty="0" err="1">
                <a:effectLst/>
              </a:rPr>
              <a:t>mount</a:t>
            </a:r>
            <a:endParaRPr lang="es-ES" sz="1100" dirty="0"/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35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in </a:t>
            </a:r>
            <a:r>
              <a:rPr lang="es-ES" sz="1100" b="0" i="0" u="none" strike="noStrike" dirty="0" err="1">
                <a:effectLst/>
              </a:rPr>
              <a:t>cocktail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assembly</a:t>
            </a:r>
            <a:r>
              <a:rPr lang="es-ES" sz="1100" b="0" i="0" u="none" strike="noStrike" dirty="0">
                <a:effectLst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052FFBA-AD17-8A80-A3BA-B9C4524D7774}"/>
              </a:ext>
            </a:extLst>
          </p:cNvPr>
          <p:cNvSpPr txBox="1"/>
          <p:nvPr/>
        </p:nvSpPr>
        <p:spPr>
          <a:xfrm>
            <a:off x="4958347" y="3536110"/>
            <a:ext cx="21752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Studio de </a:t>
            </a:r>
            <a:r>
              <a:rPr lang="es-ES" sz="1100" b="0" i="0" u="none" strike="noStrike" dirty="0" err="1">
                <a:effectLst/>
              </a:rPr>
              <a:t>sous</a:t>
            </a:r>
            <a:r>
              <a:rPr lang="es-ES" sz="1100" b="0" i="0" u="none" strike="noStrike" dirty="0">
                <a:effectLst/>
              </a:rPr>
              <a:t> - </a:t>
            </a:r>
            <a:r>
              <a:rPr lang="es-ES" sz="1100" b="0" i="0" u="none" strike="noStrike" dirty="0" err="1">
                <a:effectLst/>
              </a:rPr>
              <a:t>commission</a:t>
            </a:r>
            <a:r>
              <a:rPr lang="es-ES" sz="1100" b="0" i="0" u="none" strike="noStrike" dirty="0">
                <a:effectLst/>
              </a:rPr>
              <a:t> 2 Surface (87M2)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s-ES" sz="1100" dirty="0"/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effectLst/>
              </a:rPr>
              <a:t>Capacity</a:t>
            </a:r>
            <a:r>
              <a:rPr lang="es-ES" sz="1100" b="0" i="0" u="none" strike="noStrike" dirty="0">
                <a:effectLst/>
              </a:rPr>
              <a:t>: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90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in </a:t>
            </a:r>
            <a:r>
              <a:rPr lang="es-ES" sz="1100" b="0" i="0" u="none" strike="noStrike" dirty="0" err="1">
                <a:effectLst/>
              </a:rPr>
              <a:t>theatrical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edition</a:t>
            </a:r>
            <a:endParaRPr lang="es-ES" sz="1100" dirty="0"/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60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in </a:t>
            </a:r>
            <a:r>
              <a:rPr lang="es-ES" sz="1100" b="0" i="0" u="none" strike="noStrike" dirty="0" err="1">
                <a:effectLst/>
              </a:rPr>
              <a:t>class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assembly</a:t>
            </a:r>
            <a:endParaRPr lang="es-ES" sz="1100" dirty="0"/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25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in U </a:t>
            </a:r>
            <a:r>
              <a:rPr lang="es-ES" sz="1100" b="0" i="0" u="none" strike="noStrike" dirty="0" err="1">
                <a:effectLst/>
              </a:rPr>
              <a:t>assembly</a:t>
            </a:r>
            <a:endParaRPr lang="es-ES" sz="1100" dirty="0"/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35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in </a:t>
            </a:r>
            <a:r>
              <a:rPr lang="es-ES" sz="1100" b="0" i="0" u="none" strike="noStrike" dirty="0" err="1">
                <a:effectLst/>
              </a:rPr>
              <a:t>cocktail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assembly</a:t>
            </a:r>
            <a:r>
              <a:rPr lang="es-ES" sz="1100" b="0" i="0" u="none" strike="noStrike" dirty="0">
                <a:effectLst/>
              </a:rPr>
              <a:t>..</a:t>
            </a:r>
            <a:endParaRPr lang="es-ES" sz="11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25A1D4-D2B6-B4C6-F1D1-B874C26C06AD}"/>
              </a:ext>
            </a:extLst>
          </p:cNvPr>
          <p:cNvSpPr txBox="1"/>
          <p:nvPr/>
        </p:nvSpPr>
        <p:spPr>
          <a:xfrm>
            <a:off x="8562158" y="3536110"/>
            <a:ext cx="21752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Studio de </a:t>
            </a:r>
            <a:r>
              <a:rPr lang="es-ES" sz="1100" b="0" i="0" u="none" strike="noStrike" dirty="0" err="1">
                <a:effectLst/>
              </a:rPr>
              <a:t>sous</a:t>
            </a:r>
            <a:r>
              <a:rPr lang="es-ES" sz="1100" b="0" i="0" u="none" strike="noStrike" dirty="0">
                <a:effectLst/>
              </a:rPr>
              <a:t> - </a:t>
            </a:r>
            <a:r>
              <a:rPr lang="es-ES" sz="1100" b="0" i="0" u="none" strike="noStrike" dirty="0" err="1">
                <a:effectLst/>
              </a:rPr>
              <a:t>commission</a:t>
            </a:r>
            <a:r>
              <a:rPr lang="es-ES" sz="1100" b="0" i="0" u="none" strike="noStrike" dirty="0">
                <a:effectLst/>
              </a:rPr>
              <a:t> 30 Surface (42M2)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s-ES" sz="1100" dirty="0"/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effectLst/>
              </a:rPr>
              <a:t>Capacity</a:t>
            </a:r>
            <a:r>
              <a:rPr lang="es-ES" sz="1100" b="0" i="0" u="none" strike="noStrike" dirty="0">
                <a:effectLst/>
              </a:rPr>
              <a:t> :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40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</a:t>
            </a:r>
            <a:r>
              <a:rPr lang="es-ES" sz="1100" b="0" i="0" u="none" strike="noStrike" dirty="0" err="1">
                <a:effectLst/>
              </a:rPr>
              <a:t>montage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théâtre</a:t>
            </a:r>
            <a:endParaRPr lang="es-ES" sz="1100" dirty="0"/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32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</a:t>
            </a:r>
            <a:r>
              <a:rPr lang="es-ES" sz="1100" b="0" i="0" u="none" strike="noStrike" dirty="0" err="1">
                <a:effectLst/>
              </a:rPr>
              <a:t>montage</a:t>
            </a:r>
            <a:r>
              <a:rPr lang="es-ES" sz="1100" b="0" i="0" u="none" strike="noStrike" dirty="0">
                <a:effectLst/>
              </a:rPr>
              <a:t> clase</a:t>
            </a:r>
            <a:endParaRPr lang="es-ES" sz="1100" dirty="0"/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20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en </a:t>
            </a:r>
            <a:r>
              <a:rPr lang="es-ES" sz="1100" b="0" i="0" u="none" strike="noStrike" dirty="0" err="1">
                <a:effectLst/>
              </a:rPr>
              <a:t>montage</a:t>
            </a:r>
            <a:r>
              <a:rPr lang="es-ES" sz="1100" b="0" i="0" u="none" strike="noStrike" dirty="0">
                <a:effectLst/>
              </a:rPr>
              <a:t> U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35 </a:t>
            </a:r>
            <a:r>
              <a:rPr lang="es-ES" sz="1100" b="0" i="0" u="none" strike="noStrike" dirty="0" err="1">
                <a:effectLst/>
              </a:rPr>
              <a:t>pers</a:t>
            </a:r>
            <a:r>
              <a:rPr lang="es-ES" sz="1100" b="0" i="0" u="none" strike="noStrike" dirty="0">
                <a:effectLst/>
              </a:rPr>
              <a:t>. in </a:t>
            </a:r>
            <a:r>
              <a:rPr lang="es-ES" sz="1100" b="0" i="0" u="none" strike="noStrike" dirty="0" err="1">
                <a:effectLst/>
              </a:rPr>
              <a:t>cocktail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montage</a:t>
            </a:r>
            <a:r>
              <a:rPr lang="es-ES" sz="1100" b="0" i="0" u="none" strike="noStrike" dirty="0">
                <a:effectLst/>
              </a:rPr>
              <a:t>.</a:t>
            </a:r>
          </a:p>
        </p:txBody>
      </p:sp>
      <p:pic>
        <p:nvPicPr>
          <p:cNvPr id="8" name="Imagen 7" descr="Imagen que contiene firmar, parada, alimentos, dibujo&#10;&#10;Descripción generada automáticamente">
            <a:extLst>
              <a:ext uri="{FF2B5EF4-FFF2-40B4-BE49-F238E27FC236}">
                <a16:creationId xmlns:a16="http://schemas.microsoft.com/office/drawing/2014/main" id="{F0C962CA-C490-1D66-AC80-6CE5D3F65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482" y="1428660"/>
            <a:ext cx="27432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12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sala de estar&#10;&#10;Descripción generada automáticamente">
            <a:extLst>
              <a:ext uri="{FF2B5EF4-FFF2-40B4-BE49-F238E27FC236}">
                <a16:creationId xmlns:a16="http://schemas.microsoft.com/office/drawing/2014/main" id="{7F67F3ED-5204-2210-37D5-2442370DD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9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0F66BEF-0CB2-67A5-0CB0-CBDBA0A712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BA223E4-794F-E2A7-7212-FEB19342C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384" y="5522871"/>
            <a:ext cx="1589232" cy="101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C85D5381-3B23-420E-FE2D-D5A6E938C02D}"/>
              </a:ext>
            </a:extLst>
          </p:cNvPr>
          <p:cNvSpPr/>
          <p:nvPr/>
        </p:nvSpPr>
        <p:spPr>
          <a:xfrm>
            <a:off x="6376964" y="-1040"/>
            <a:ext cx="5815036" cy="391517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F3B92B3-F614-B801-6644-17CE9F87A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t="-935" r="16492" b="5479"/>
          <a:stretch/>
        </p:blipFill>
        <p:spPr bwMode="auto">
          <a:xfrm>
            <a:off x="5138826" y="820007"/>
            <a:ext cx="6344114" cy="488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6383E62-9565-C73F-D087-DD8531048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663" y="5004261"/>
            <a:ext cx="945455" cy="605409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E93C3F5A-C2BB-3E04-E863-B9C0A38BD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90" y="1395024"/>
            <a:ext cx="2895600" cy="5461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9A02C35-F82A-7F7A-3169-25848D1295CB}"/>
              </a:ext>
            </a:extLst>
          </p:cNvPr>
          <p:cNvSpPr txBox="1"/>
          <p:nvPr/>
        </p:nvSpPr>
        <p:spPr>
          <a:xfrm>
            <a:off x="709060" y="1892995"/>
            <a:ext cx="372070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JAAL,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inspiration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a tribute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travels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(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Jaoula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)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rich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generation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artists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creators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from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Mohamed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Benbrahim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Hassan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Hajjaj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from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Winston Churchill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Yves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SaintLaurent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(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Ajyale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).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s-ES" sz="1100" dirty="0">
              <a:solidFill>
                <a:srgbClr val="000000"/>
              </a:solidFill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Marrakech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plural,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African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waves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vibrate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for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centuries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ochre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city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full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permanent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creativity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s-ES" sz="1100" dirty="0">
              <a:solidFill>
                <a:srgbClr val="000000"/>
              </a:solidFill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effervescence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well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hospitality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foundouks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before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places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sharing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JAAL has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been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able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capture, a concept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where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Riad and Resort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today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invites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 real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experience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ochre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city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s-ES" sz="1100" dirty="0">
              <a:solidFill>
                <a:srgbClr val="000000"/>
              </a:solidFill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Inspired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traditions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country and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charm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continent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JAAL,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Riad Resort invites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you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heart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Marrakech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intimate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universe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nestled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a vegetable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setting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hence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its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initials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: J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for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gardens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local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jewels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for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Africa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jewel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short,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folded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for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lovers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art and culture and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finally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L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for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freedom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lightness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letting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go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 J A AL,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Riad Resort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all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at once!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s-ES" sz="1100" dirty="0">
              <a:solidFill>
                <a:srgbClr val="000000"/>
              </a:solidFill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258 ROOMS</a:t>
            </a:r>
          </a:p>
        </p:txBody>
      </p:sp>
    </p:spTree>
    <p:extLst>
      <p:ext uri="{BB962C8B-B14F-4D97-AF65-F5344CB8AC3E}">
        <p14:creationId xmlns:p14="http://schemas.microsoft.com/office/powerpoint/2010/main" val="55828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93F67C3-249C-5DB8-3099-3309EEAB3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" t="8569" b="856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86AFE09-2FC4-6485-BF99-7BE1C81CDF6F}"/>
              </a:ext>
            </a:extLst>
          </p:cNvPr>
          <p:cNvSpPr/>
          <p:nvPr/>
        </p:nvSpPr>
        <p:spPr>
          <a:xfrm>
            <a:off x="7311432" y="5359400"/>
            <a:ext cx="4140200" cy="11165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B82BA8D-A1AA-92BD-3EC0-2E3FAF187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85" y="216130"/>
            <a:ext cx="1401410" cy="897373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D99327FC-0C87-D099-56C7-80C20E75E1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06" t="22143" r="1230" b="23826"/>
          <a:stretch/>
        </p:blipFill>
        <p:spPr>
          <a:xfrm>
            <a:off x="7203665" y="5446332"/>
            <a:ext cx="4140200" cy="99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51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8CCBFD2-840E-444A-9FB5-CB3E0BFF1362}"/>
              </a:ext>
            </a:extLst>
          </p:cNvPr>
          <p:cNvSpPr/>
          <p:nvPr/>
        </p:nvSpPr>
        <p:spPr>
          <a:xfrm>
            <a:off x="6919785" y="0"/>
            <a:ext cx="5272216" cy="39788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41B58A6-9058-403C-AC52-7E3CBE320152}"/>
              </a:ext>
            </a:extLst>
          </p:cNvPr>
          <p:cNvSpPr txBox="1"/>
          <p:nvPr/>
        </p:nvSpPr>
        <p:spPr>
          <a:xfrm>
            <a:off x="988540" y="2130634"/>
            <a:ext cx="2848942" cy="2336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You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will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stay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refined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room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listed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purest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oriental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tradition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bathroom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with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zelliges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made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hand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separated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from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WC and open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moucharabieh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living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space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s-ES" sz="1100" dirty="0">
              <a:solidFill>
                <a:srgbClr val="000000"/>
              </a:solidFill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sofa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corner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for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your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relaxing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moments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Netflix and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many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other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features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your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55-inch interactive flat-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screen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Smart TV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doesn’t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miss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your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favorite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movies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and series.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Comfortable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end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offer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bathrobes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slippers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anthology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beauty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products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formulated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from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essential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oils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organic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plant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extracts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signed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Botanika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A1A0699-1E26-4785-08BA-B072665A0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7" t="10392" r="14659" b="13965"/>
          <a:stretch/>
        </p:blipFill>
        <p:spPr bwMode="auto">
          <a:xfrm>
            <a:off x="4363525" y="729076"/>
            <a:ext cx="7095585" cy="518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358853B-1FA6-9AFB-9C12-B37F114629CD}"/>
              </a:ext>
            </a:extLst>
          </p:cNvPr>
          <p:cNvSpPr txBox="1"/>
          <p:nvPr/>
        </p:nvSpPr>
        <p:spPr>
          <a:xfrm>
            <a:off x="730463" y="5102791"/>
            <a:ext cx="337498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1" i="0" u="none" strike="noStrike" dirty="0">
                <a:effectLst/>
              </a:rPr>
              <a:t>La Suite Exclusive Riad ILIANA</a:t>
            </a:r>
            <a:r>
              <a:rPr lang="es-ES" sz="1100" dirty="0"/>
              <a:t> </a:t>
            </a:r>
            <a:r>
              <a:rPr lang="es-ES" sz="1100" b="0" i="0" u="none" strike="noStrike" dirty="0">
                <a:effectLst/>
              </a:rPr>
              <a:t>290 m2</a:t>
            </a:r>
            <a:endParaRPr lang="es-ES" sz="1100" dirty="0"/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1" i="0" u="none" strike="noStrike" dirty="0">
                <a:effectLst/>
              </a:rPr>
              <a:t>2 Suites Prestige IGNA &amp; </a:t>
            </a:r>
            <a:r>
              <a:rPr lang="es-ES" sz="1100" b="1" i="0" u="none" strike="noStrike" dirty="0" err="1">
                <a:effectLst/>
              </a:rPr>
              <a:t>Alili</a:t>
            </a:r>
            <a:r>
              <a:rPr lang="es-ES" sz="1100" dirty="0"/>
              <a:t> </a:t>
            </a:r>
            <a:r>
              <a:rPr lang="es-ES" sz="1100" b="0" i="0" u="none" strike="noStrike" dirty="0">
                <a:effectLst/>
              </a:rPr>
              <a:t>176 m</a:t>
            </a:r>
            <a:endParaRPr lang="es-ES" sz="1100" dirty="0"/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1" i="0" u="none" strike="noStrike" dirty="0">
                <a:effectLst/>
              </a:rPr>
              <a:t>Les Suites </a:t>
            </a:r>
            <a:r>
              <a:rPr lang="es-ES" sz="1100" b="1" i="0" u="none" strike="noStrike" dirty="0" err="1">
                <a:effectLst/>
              </a:rPr>
              <a:t>Feel</a:t>
            </a:r>
            <a:r>
              <a:rPr lang="es-ES" sz="1100" b="1" i="0" u="none" strike="noStrike" dirty="0">
                <a:effectLst/>
              </a:rPr>
              <a:t> Riad Senior </a:t>
            </a:r>
            <a:r>
              <a:rPr lang="es-ES" sz="1100" b="1" i="0" u="none" strike="noStrike" dirty="0" err="1">
                <a:effectLst/>
              </a:rPr>
              <a:t>Ayur</a:t>
            </a:r>
            <a:r>
              <a:rPr lang="es-ES" sz="1100" b="1" i="0" u="none" strike="noStrike" dirty="0">
                <a:effectLst/>
              </a:rPr>
              <a:t> et </a:t>
            </a:r>
            <a:r>
              <a:rPr lang="es-ES" sz="1100" b="1" i="0" u="none" strike="noStrike" dirty="0" err="1">
                <a:effectLst/>
              </a:rPr>
              <a:t>Iblili</a:t>
            </a:r>
            <a:r>
              <a:rPr lang="es-ES" sz="1100" b="1" i="0" u="none" strike="noStrike" dirty="0">
                <a:effectLst/>
              </a:rPr>
              <a:t> </a:t>
            </a:r>
            <a:r>
              <a:rPr lang="es-ES" sz="1100" b="0" i="0" u="none" strike="noStrike" dirty="0">
                <a:effectLst/>
              </a:rPr>
              <a:t>90m2</a:t>
            </a:r>
            <a:endParaRPr lang="es-ES" sz="1100" dirty="0"/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1" i="0" u="none" strike="noStrike" dirty="0">
                <a:effectLst/>
              </a:rPr>
              <a:t>Les Suites </a:t>
            </a:r>
            <a:r>
              <a:rPr lang="es-ES" sz="1100" b="1" i="0" u="none" strike="noStrike" dirty="0" err="1">
                <a:effectLst/>
              </a:rPr>
              <a:t>Feel</a:t>
            </a:r>
            <a:r>
              <a:rPr lang="es-ES" sz="1100" b="1" i="0" u="none" strike="noStrike" dirty="0">
                <a:effectLst/>
              </a:rPr>
              <a:t> Riad Junior </a:t>
            </a:r>
            <a:r>
              <a:rPr lang="es-ES" sz="1100" b="1" i="0" u="none" strike="noStrike" dirty="0" err="1">
                <a:effectLst/>
              </a:rPr>
              <a:t>Azirt</a:t>
            </a:r>
            <a:r>
              <a:rPr lang="es-ES" sz="1100" b="1" i="0" u="none" strike="noStrike" dirty="0">
                <a:effectLst/>
              </a:rPr>
              <a:t> et </a:t>
            </a:r>
            <a:r>
              <a:rPr lang="es-ES" sz="1100" b="1" i="0" u="none" strike="noStrike" dirty="0" err="1">
                <a:effectLst/>
              </a:rPr>
              <a:t>Amlal</a:t>
            </a:r>
            <a:r>
              <a:rPr lang="es-ES" sz="1100" b="1" i="0" u="none" strike="noStrike" dirty="0">
                <a:effectLst/>
              </a:rPr>
              <a:t> </a:t>
            </a:r>
            <a:r>
              <a:rPr lang="es-ES" sz="1100" b="0" i="0" u="none" strike="noStrike" dirty="0">
                <a:effectLst/>
              </a:rPr>
              <a:t>94m2</a:t>
            </a:r>
            <a:endParaRPr lang="es-ES" sz="1100" dirty="0"/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1" i="0" u="none" strike="noStrike" dirty="0">
                <a:effectLst/>
              </a:rPr>
              <a:t>Les Suites Premium</a:t>
            </a:r>
            <a:r>
              <a:rPr lang="es-ES" sz="1100" dirty="0"/>
              <a:t> </a:t>
            </a:r>
            <a:r>
              <a:rPr lang="es-ES" sz="1100" b="1" i="0" u="none" strike="noStrike" dirty="0" err="1">
                <a:effectLst/>
              </a:rPr>
              <a:t>Afouk</a:t>
            </a:r>
            <a:r>
              <a:rPr lang="es-ES" sz="1100" b="1" i="0" u="none" strike="noStrike" dirty="0">
                <a:effectLst/>
              </a:rPr>
              <a:t> &amp; Keren </a:t>
            </a:r>
            <a:r>
              <a:rPr lang="es-ES" sz="1100" b="0" i="0" u="none" strike="noStrike" dirty="0">
                <a:effectLst/>
              </a:rPr>
              <a:t>104 m2</a:t>
            </a:r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8CE372F-2FF8-F424-07BB-12B20F138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0870" y="5177072"/>
            <a:ext cx="945455" cy="605409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45B80374-D45D-D41E-1283-36E06AB67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16" y="1584534"/>
            <a:ext cx="23622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8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8CCBFD2-840E-444A-9FB5-CB3E0BFF1362}"/>
              </a:ext>
            </a:extLst>
          </p:cNvPr>
          <p:cNvSpPr/>
          <p:nvPr/>
        </p:nvSpPr>
        <p:spPr>
          <a:xfrm>
            <a:off x="6919785" y="0"/>
            <a:ext cx="5272216" cy="39788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41B58A6-9058-403C-AC52-7E3CBE320152}"/>
              </a:ext>
            </a:extLst>
          </p:cNvPr>
          <p:cNvSpPr txBox="1"/>
          <p:nvPr/>
        </p:nvSpPr>
        <p:spPr>
          <a:xfrm>
            <a:off x="988540" y="2684632"/>
            <a:ext cx="276842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has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elegant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rooms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and suites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offer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visitor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exceptional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calm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with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refinement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Belle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Epoque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purest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Moroccan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style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All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rooms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have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air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conditioning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safe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minibar and full WC.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s-ES" sz="1100" dirty="0">
              <a:solidFill>
                <a:srgbClr val="000000"/>
              </a:solidFill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258 ROOMS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11F713C-2152-1A0E-795E-DA8A163A4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t="-331" r="6838" b="831"/>
          <a:stretch/>
        </p:blipFill>
        <p:spPr bwMode="auto">
          <a:xfrm>
            <a:off x="4363525" y="702183"/>
            <a:ext cx="7091081" cy="534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3294CCC-62AD-A706-B84A-5B9E2822F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496" y="5343326"/>
            <a:ext cx="945455" cy="605409"/>
          </a:xfrm>
          <a:prstGeom prst="rect">
            <a:avLst/>
          </a:prstGeom>
        </p:spPr>
      </p:pic>
      <p:pic>
        <p:nvPicPr>
          <p:cNvPr id="5" name="Imagen 4" descr="Texto&#10;&#10;Descripción generada automáticamente con confianza media">
            <a:extLst>
              <a:ext uri="{FF2B5EF4-FFF2-40B4-BE49-F238E27FC236}">
                <a16:creationId xmlns:a16="http://schemas.microsoft.com/office/drawing/2014/main" id="{5162B635-D987-9257-BEBA-CB11657B1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755" y="2244537"/>
            <a:ext cx="3441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62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4" name="Picture 26">
            <a:extLst>
              <a:ext uri="{FF2B5EF4-FFF2-40B4-BE49-F238E27FC236}">
                <a16:creationId xmlns:a16="http://schemas.microsoft.com/office/drawing/2014/main" id="{B6AFAA62-14CD-34F1-F51C-9F3CC98C7F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r="59175"/>
          <a:stretch/>
        </p:blipFill>
        <p:spPr bwMode="auto">
          <a:xfrm>
            <a:off x="1" y="0"/>
            <a:ext cx="3575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1AAD81E3-7781-FAD8-75D4-2EB829D662F3}"/>
              </a:ext>
            </a:extLst>
          </p:cNvPr>
          <p:cNvSpPr/>
          <p:nvPr/>
        </p:nvSpPr>
        <p:spPr>
          <a:xfrm>
            <a:off x="1615438" y="5011502"/>
            <a:ext cx="4480562" cy="112468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EF2D4B01-FE6C-2473-77CD-0C924A426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300" y="654472"/>
            <a:ext cx="2024743" cy="90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>
            <a:extLst>
              <a:ext uri="{FF2B5EF4-FFF2-40B4-BE49-F238E27FC236}">
                <a16:creationId xmlns:a16="http://schemas.microsoft.com/office/drawing/2014/main" id="{32E2ED88-23C4-AC22-63AE-AF94C77EE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84" y="572915"/>
            <a:ext cx="1368297" cy="95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>
            <a:extLst>
              <a:ext uri="{FF2B5EF4-FFF2-40B4-BE49-F238E27FC236}">
                <a16:creationId xmlns:a16="http://schemas.microsoft.com/office/drawing/2014/main" id="{775D0F39-F394-240D-53E7-246E40934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147" y="230808"/>
            <a:ext cx="1020964" cy="137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>
            <a:extLst>
              <a:ext uri="{FF2B5EF4-FFF2-40B4-BE49-F238E27FC236}">
                <a16:creationId xmlns:a16="http://schemas.microsoft.com/office/drawing/2014/main" id="{CEC8CD27-D52D-A9A5-FD8F-8677AA154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483" y="3545150"/>
            <a:ext cx="1941905" cy="112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>
            <a:extLst>
              <a:ext uri="{FF2B5EF4-FFF2-40B4-BE49-F238E27FC236}">
                <a16:creationId xmlns:a16="http://schemas.microsoft.com/office/drawing/2014/main" id="{76E326B2-D5FA-FDFD-775B-ADF7078A5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890" y="4099260"/>
            <a:ext cx="1117916" cy="112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894B407-5407-90A7-027F-EE8179286A41}"/>
              </a:ext>
            </a:extLst>
          </p:cNvPr>
          <p:cNvSpPr txBox="1"/>
          <p:nvPr/>
        </p:nvSpPr>
        <p:spPr>
          <a:xfrm>
            <a:off x="3842896" y="1745077"/>
            <a:ext cx="25257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new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generation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restaurant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Riad invites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you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exceptional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breakfast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with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pastry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shop,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cold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cuts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cheeses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 show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cooking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eggs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delight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all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your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desires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evening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Atelier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transformed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into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world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tour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flavors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offering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food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inspired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Thai, Peruvian,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Indian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Lebanese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...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09FC998-4486-5A80-9EF6-C01699ED54A6}"/>
              </a:ext>
            </a:extLst>
          </p:cNvPr>
          <p:cNvSpPr txBox="1"/>
          <p:nvPr/>
        </p:nvSpPr>
        <p:spPr>
          <a:xfrm>
            <a:off x="6606536" y="1718017"/>
            <a:ext cx="25257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pool bar and restaurant, open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gardens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JAAL,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you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welcome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every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day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from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12:30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6pm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offer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fresh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summer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light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menu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... A sea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bass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ceviche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accompanied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passion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fruit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sauce, a real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Caesar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salad,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fashionable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Smash Burger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mustard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coquelet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...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O2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map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promises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pleasant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surprises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042E819-1CA7-AD75-18EE-FBEF7E4F191E}"/>
              </a:ext>
            </a:extLst>
          </p:cNvPr>
          <p:cNvSpPr txBox="1"/>
          <p:nvPr/>
        </p:nvSpPr>
        <p:spPr>
          <a:xfrm>
            <a:off x="9342626" y="1672703"/>
            <a:ext cx="2632706" cy="178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must-see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and 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must-see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nestled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around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neck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Riad and open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beautiful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courtyard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TERRAZ invites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you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discover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 creative and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tasty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fusion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cuisine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such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crunchy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samosas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pôélée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Scallops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with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asparagus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artichokes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tagine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from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Generoso San Pedro, and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finish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a gourmet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touch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with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mythical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soft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chocolate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raspberry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heart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!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24C869E-A6D1-A4D8-66D8-89336D3AC6C8}"/>
              </a:ext>
            </a:extLst>
          </p:cNvPr>
          <p:cNvSpPr txBox="1"/>
          <p:nvPr/>
        </p:nvSpPr>
        <p:spPr>
          <a:xfrm>
            <a:off x="6442076" y="4743299"/>
            <a:ext cx="269022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must-see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and 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must-see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nestled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around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neck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Riad and open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beautiful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courtyard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TERRAZ invites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you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discover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 creative and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tasty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fusion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cuisine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such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crunchy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samosas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pôélée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Scallops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with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asparagus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artichokes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tagine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from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Generoso San Pedro, and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finish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a gourmet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touch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with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mythical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soft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chocolate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raspberry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heart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!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3DA0488-3CBB-4D1F-3D9F-B0C4C9D875C8}"/>
              </a:ext>
            </a:extLst>
          </p:cNvPr>
          <p:cNvSpPr txBox="1"/>
          <p:nvPr/>
        </p:nvSpPr>
        <p:spPr>
          <a:xfrm>
            <a:off x="9342626" y="5449330"/>
            <a:ext cx="2322152" cy="762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A parade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modern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oriental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flavors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lounge restaurant comes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alive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evening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offer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you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 festive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atmosphere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  <p:pic>
        <p:nvPicPr>
          <p:cNvPr id="16" name="Imagen 1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6944B5F-5544-2E9B-6CEA-AC9DE42B9F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434" y="197347"/>
            <a:ext cx="945455" cy="605409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D0B6C255-0501-B5D0-0CD1-46C20C00F4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1945" y="5081499"/>
            <a:ext cx="4911547" cy="113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99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34977EE8-36D3-8D5F-885C-A53BDAF33A70}"/>
              </a:ext>
            </a:extLst>
          </p:cNvPr>
          <p:cNvSpPr/>
          <p:nvPr/>
        </p:nvSpPr>
        <p:spPr>
          <a:xfrm>
            <a:off x="6646127" y="0"/>
            <a:ext cx="5544712" cy="3657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CCD4407-8272-40B5-FD59-6F7E3F3C6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" b="14425"/>
          <a:stretch/>
        </p:blipFill>
        <p:spPr bwMode="auto">
          <a:xfrm>
            <a:off x="3377289" y="776037"/>
            <a:ext cx="8040011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B404D83-6751-06B6-F48D-BA4BCCC46C1C}"/>
              </a:ext>
            </a:extLst>
          </p:cNvPr>
          <p:cNvSpPr txBox="1"/>
          <p:nvPr/>
        </p:nvSpPr>
        <p:spPr>
          <a:xfrm>
            <a:off x="774700" y="2547849"/>
            <a:ext cx="2103411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Our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rooms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are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studios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places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share,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highlight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employees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create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value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enjoy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many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experiential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coffee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breaks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rooms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rooftop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poolside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s-ES" sz="1100" dirty="0">
              <a:solidFill>
                <a:srgbClr val="000000"/>
              </a:solidFill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Meet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puts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at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your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disposal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many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partners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able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schedule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your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meeting. IZZA,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our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ballroom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with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capacity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for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650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people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modular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plenary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</a:t>
            </a:r>
            <a:endParaRPr lang="es-ES" sz="1100" dirty="0"/>
          </a:p>
        </p:txBody>
      </p:sp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BF154AE-0C57-4D70-740F-E3729F751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518" y="5476554"/>
            <a:ext cx="945455" cy="605409"/>
          </a:xfrm>
          <a:prstGeom prst="rect">
            <a:avLst/>
          </a:prstGeom>
        </p:spPr>
      </p:pic>
      <p:pic>
        <p:nvPicPr>
          <p:cNvPr id="6" name="Imagen 5" descr="Texto&#10;&#10;Descripción generada automáticamente con confianza baja">
            <a:extLst>
              <a:ext uri="{FF2B5EF4-FFF2-40B4-BE49-F238E27FC236}">
                <a16:creationId xmlns:a16="http://schemas.microsoft.com/office/drawing/2014/main" id="{EFE08762-C983-9A11-479E-65DA65BD9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60" y="1716834"/>
            <a:ext cx="2544145" cy="100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5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5F48C217-9D9F-FDDA-8EB6-CEF02A1076E7}"/>
              </a:ext>
            </a:extLst>
          </p:cNvPr>
          <p:cNvSpPr/>
          <p:nvPr/>
        </p:nvSpPr>
        <p:spPr>
          <a:xfrm>
            <a:off x="5534526" y="-1"/>
            <a:ext cx="6657475" cy="49329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15A3E6A-6BC3-D3B2-9504-EF13374C5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6" b="-1157"/>
          <a:stretch/>
        </p:blipFill>
        <p:spPr bwMode="auto">
          <a:xfrm>
            <a:off x="3269606" y="668260"/>
            <a:ext cx="8165025" cy="552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A3CE2F81-9830-3367-F01B-86FC1E599A37}"/>
              </a:ext>
            </a:extLst>
          </p:cNvPr>
          <p:cNvSpPr/>
          <p:nvPr/>
        </p:nvSpPr>
        <p:spPr>
          <a:xfrm>
            <a:off x="7750019" y="5175327"/>
            <a:ext cx="2793573" cy="6576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3270B81-A24E-2E92-944F-867F2E878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337" y="878514"/>
            <a:ext cx="945455" cy="60540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F6C5D4-2A49-6876-5F01-13B78224B1E3}"/>
              </a:ext>
            </a:extLst>
          </p:cNvPr>
          <p:cNvSpPr txBox="1"/>
          <p:nvPr/>
        </p:nvSpPr>
        <p:spPr>
          <a:xfrm>
            <a:off x="757369" y="2907593"/>
            <a:ext cx="223016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1" i="0" u="none" strike="noStrike" dirty="0" err="1">
                <a:effectLst/>
              </a:rPr>
              <a:t>Capacity</a:t>
            </a:r>
            <a:r>
              <a:rPr lang="es-ES" sz="1100" b="1" i="0" u="none" strike="noStrike" dirty="0">
                <a:effectLst/>
              </a:rPr>
              <a:t>:</a:t>
            </a:r>
          </a:p>
          <a:p>
            <a:pPr marL="17145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i="0" u="none" strike="noStrike" dirty="0">
                <a:effectLst/>
              </a:rPr>
              <a:t>650 </a:t>
            </a:r>
            <a:r>
              <a:rPr lang="es-ES" sz="1100" i="0" u="none" strike="noStrike" dirty="0" err="1">
                <a:effectLst/>
              </a:rPr>
              <a:t>pers</a:t>
            </a:r>
            <a:r>
              <a:rPr lang="es-ES" sz="1100" i="0" u="none" strike="noStrike" dirty="0">
                <a:effectLst/>
              </a:rPr>
              <a:t>. in </a:t>
            </a:r>
            <a:r>
              <a:rPr lang="es-ES" sz="1100" i="0" u="none" strike="noStrike" dirty="0" err="1">
                <a:effectLst/>
              </a:rPr>
              <a:t>theatrical</a:t>
            </a:r>
            <a:r>
              <a:rPr lang="es-ES" sz="1100" i="0" u="none" strike="noStrike" dirty="0">
                <a:effectLst/>
              </a:rPr>
              <a:t> </a:t>
            </a:r>
            <a:r>
              <a:rPr lang="es-ES" sz="1100" i="0" u="none" strike="noStrike" dirty="0" err="1">
                <a:effectLst/>
              </a:rPr>
              <a:t>edition</a:t>
            </a:r>
            <a:endParaRPr lang="es-ES" sz="1100" dirty="0"/>
          </a:p>
          <a:p>
            <a:pPr marL="17145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i="0" u="none" strike="noStrike" dirty="0">
                <a:effectLst/>
              </a:rPr>
              <a:t>350 </a:t>
            </a:r>
            <a:r>
              <a:rPr lang="es-ES" sz="1100" i="0" u="none" strike="noStrike" dirty="0" err="1">
                <a:effectLst/>
              </a:rPr>
              <a:t>pers</a:t>
            </a:r>
            <a:r>
              <a:rPr lang="es-ES" sz="1100" i="0" u="none" strike="noStrike" dirty="0">
                <a:effectLst/>
              </a:rPr>
              <a:t>. in </a:t>
            </a:r>
            <a:r>
              <a:rPr lang="es-ES" sz="1100" i="0" u="none" strike="noStrike" dirty="0" err="1">
                <a:effectLst/>
              </a:rPr>
              <a:t>class</a:t>
            </a:r>
            <a:r>
              <a:rPr lang="es-ES" sz="1100" i="0" u="none" strike="noStrike" dirty="0">
                <a:effectLst/>
              </a:rPr>
              <a:t> </a:t>
            </a:r>
            <a:r>
              <a:rPr lang="es-ES" sz="1100" i="0" u="none" strike="noStrike" dirty="0" err="1">
                <a:effectLst/>
              </a:rPr>
              <a:t>assembly</a:t>
            </a:r>
            <a:endParaRPr lang="es-ES" sz="1100" dirty="0"/>
          </a:p>
          <a:p>
            <a:pPr marL="17145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i="0" u="none" strike="noStrike" dirty="0">
                <a:effectLst/>
              </a:rPr>
              <a:t>80 </a:t>
            </a:r>
            <a:r>
              <a:rPr lang="es-ES" sz="1100" i="0" u="none" strike="noStrike" dirty="0" err="1">
                <a:effectLst/>
              </a:rPr>
              <a:t>pers</a:t>
            </a:r>
            <a:r>
              <a:rPr lang="es-ES" sz="1100" i="0" u="none" strike="noStrike" dirty="0">
                <a:effectLst/>
              </a:rPr>
              <a:t>. in </a:t>
            </a:r>
            <a:r>
              <a:rPr lang="es-ES" sz="1100" i="0" u="none" strike="noStrike" dirty="0" err="1">
                <a:effectLst/>
              </a:rPr>
              <a:t>assembly</a:t>
            </a:r>
            <a:endParaRPr lang="es-ES" sz="1100" dirty="0"/>
          </a:p>
          <a:p>
            <a:pPr marL="17145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i="0" u="none" strike="noStrike" dirty="0">
                <a:effectLst/>
              </a:rPr>
              <a:t>450 </a:t>
            </a:r>
            <a:r>
              <a:rPr lang="es-ES" sz="1100" i="0" u="none" strike="noStrike" dirty="0" err="1">
                <a:effectLst/>
              </a:rPr>
              <a:t>pers</a:t>
            </a:r>
            <a:r>
              <a:rPr lang="es-ES" sz="1100" i="0" u="none" strike="noStrike" dirty="0">
                <a:effectLst/>
              </a:rPr>
              <a:t>. in </a:t>
            </a:r>
            <a:r>
              <a:rPr lang="es-ES" sz="1100" i="0" u="none" strike="noStrike" dirty="0" err="1">
                <a:effectLst/>
              </a:rPr>
              <a:t>banquet</a:t>
            </a:r>
            <a:r>
              <a:rPr lang="es-ES" sz="1100" i="0" u="none" strike="noStrike" dirty="0">
                <a:effectLst/>
              </a:rPr>
              <a:t> </a:t>
            </a:r>
            <a:r>
              <a:rPr lang="es-ES" sz="1100" i="0" u="none" strike="noStrike" dirty="0" err="1">
                <a:effectLst/>
              </a:rPr>
              <a:t>assembly</a:t>
            </a:r>
            <a:endParaRPr lang="es-ES" sz="1100" dirty="0"/>
          </a:p>
          <a:p>
            <a:pPr marL="17145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i="0" u="none" strike="noStrike" dirty="0">
                <a:effectLst/>
              </a:rPr>
              <a:t>550 </a:t>
            </a:r>
            <a:r>
              <a:rPr lang="es-ES" sz="1100" i="0" u="none" strike="noStrike" dirty="0" err="1">
                <a:effectLst/>
              </a:rPr>
              <a:t>pers</a:t>
            </a:r>
            <a:r>
              <a:rPr lang="es-ES" sz="1100" i="0" u="none" strike="noStrike" dirty="0">
                <a:effectLst/>
              </a:rPr>
              <a:t>. in </a:t>
            </a:r>
            <a:r>
              <a:rPr lang="es-ES" sz="1100" i="0" u="none" strike="noStrike" dirty="0" err="1">
                <a:effectLst/>
              </a:rPr>
              <a:t>cocktails</a:t>
            </a:r>
            <a:r>
              <a:rPr lang="es-ES" sz="1100" i="0" u="none" strike="noStrike" dirty="0">
                <a:effectLst/>
              </a:rPr>
              <a:t> </a:t>
            </a:r>
            <a:r>
              <a:rPr lang="es-ES" sz="1100" i="0" u="none" strike="noStrike" dirty="0" err="1">
                <a:effectLst/>
              </a:rPr>
              <a:t>assembly</a:t>
            </a:r>
            <a:r>
              <a:rPr lang="es-ES" sz="1100" i="0" u="none" strike="noStrike" dirty="0">
                <a:effectLst/>
              </a:rPr>
              <a:t>.</a:t>
            </a:r>
            <a:endParaRPr lang="es-ES" sz="1100" dirty="0"/>
          </a:p>
        </p:txBody>
      </p:sp>
      <p:pic>
        <p:nvPicPr>
          <p:cNvPr id="9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0A8AF5B7-3DD5-2019-AB55-BA1AE72F7B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62" t="29517" r="7113" b="16100"/>
          <a:stretch/>
        </p:blipFill>
        <p:spPr>
          <a:xfrm>
            <a:off x="6781036" y="5077354"/>
            <a:ext cx="3762556" cy="967977"/>
          </a:xfrm>
          <a:prstGeom prst="rect">
            <a:avLst/>
          </a:prstGeom>
        </p:spPr>
      </p:pic>
      <p:pic>
        <p:nvPicPr>
          <p:cNvPr id="14" name="Imagen 13" descr="Texto&#10;&#10;Descripción generada automáticamente">
            <a:extLst>
              <a:ext uri="{FF2B5EF4-FFF2-40B4-BE49-F238E27FC236}">
                <a16:creationId xmlns:a16="http://schemas.microsoft.com/office/drawing/2014/main" id="{D4EF4368-6C62-D5E9-5345-9DA1E7AA0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369" y="2384827"/>
            <a:ext cx="2006600" cy="584200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baja">
            <a:extLst>
              <a:ext uri="{FF2B5EF4-FFF2-40B4-BE49-F238E27FC236}">
                <a16:creationId xmlns:a16="http://schemas.microsoft.com/office/drawing/2014/main" id="{7A926437-8AFE-773F-E7AA-A3657CD49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353" y="1553133"/>
            <a:ext cx="2578253" cy="10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01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Imagen 22" descr="Una sala de estar&#10;&#10;Descripción generada automáticamente con confianza media">
            <a:extLst>
              <a:ext uri="{FF2B5EF4-FFF2-40B4-BE49-F238E27FC236}">
                <a16:creationId xmlns:a16="http://schemas.microsoft.com/office/drawing/2014/main" id="{BDC1F88E-6D7F-FED6-9549-F5DB93F32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033" y="842248"/>
            <a:ext cx="7772400" cy="517350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6B5416B-C56A-51C3-692E-4F45623C2DE8}"/>
              </a:ext>
            </a:extLst>
          </p:cNvPr>
          <p:cNvSpPr/>
          <p:nvPr/>
        </p:nvSpPr>
        <p:spPr>
          <a:xfrm>
            <a:off x="1072973" y="4390829"/>
            <a:ext cx="3441312" cy="11190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Imagen 2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1CC5D18-078D-3F7F-6F19-B6E8CD9A7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222" y="5154413"/>
            <a:ext cx="945455" cy="605409"/>
          </a:xfrm>
          <a:prstGeom prst="rect">
            <a:avLst/>
          </a:prstGeom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FDCD19BF-FB86-6BE6-23A2-094144784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105" t="-2189" r="6504" b="20103"/>
          <a:stretch/>
        </p:blipFill>
        <p:spPr>
          <a:xfrm>
            <a:off x="553903" y="4225488"/>
            <a:ext cx="4024941" cy="1438081"/>
          </a:xfrm>
          <a:prstGeom prst="rect">
            <a:avLst/>
          </a:prstGeom>
        </p:spPr>
      </p:pic>
      <p:pic>
        <p:nvPicPr>
          <p:cNvPr id="4" name="Imagen 3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AD9844CC-8724-2AC9-7DED-D70B8F7E8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567" y="2124512"/>
            <a:ext cx="29464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897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</TotalTime>
  <Words>879</Words>
  <Application>Microsoft Macintosh PowerPoint</Application>
  <PresentationFormat>Panorámica</PresentationFormat>
  <Paragraphs>65</Paragraphs>
  <Slides>11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Marketing Luxotour</dc:creator>
  <cp:lastModifiedBy>Ana Florencia Fillol Porro</cp:lastModifiedBy>
  <cp:revision>64</cp:revision>
  <dcterms:created xsi:type="dcterms:W3CDTF">2020-03-30T15:00:05Z</dcterms:created>
  <dcterms:modified xsi:type="dcterms:W3CDTF">2023-05-10T08:50:00Z</dcterms:modified>
</cp:coreProperties>
</file>